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37"/>
  </p:notesMasterIdLst>
  <p:sldIdLst>
    <p:sldId id="256" r:id="rId2"/>
    <p:sldId id="281" r:id="rId3"/>
    <p:sldId id="274" r:id="rId4"/>
    <p:sldId id="280" r:id="rId5"/>
    <p:sldId id="264" r:id="rId6"/>
    <p:sldId id="285" r:id="rId7"/>
    <p:sldId id="265" r:id="rId8"/>
    <p:sldId id="309" r:id="rId9"/>
    <p:sldId id="296" r:id="rId10"/>
    <p:sldId id="297" r:id="rId11"/>
    <p:sldId id="298" r:id="rId12"/>
    <p:sldId id="279" r:id="rId13"/>
    <p:sldId id="310" r:id="rId14"/>
    <p:sldId id="289" r:id="rId15"/>
    <p:sldId id="287" r:id="rId16"/>
    <p:sldId id="311" r:id="rId17"/>
    <p:sldId id="286" r:id="rId18"/>
    <p:sldId id="312" r:id="rId19"/>
    <p:sldId id="313" r:id="rId20"/>
    <p:sldId id="288" r:id="rId21"/>
    <p:sldId id="303" r:id="rId22"/>
    <p:sldId id="315" r:id="rId23"/>
    <p:sldId id="295" r:id="rId24"/>
    <p:sldId id="290" r:id="rId25"/>
    <p:sldId id="314" r:id="rId26"/>
    <p:sldId id="278" r:id="rId27"/>
    <p:sldId id="277" r:id="rId28"/>
    <p:sldId id="299" r:id="rId29"/>
    <p:sldId id="300" r:id="rId30"/>
    <p:sldId id="302" r:id="rId31"/>
    <p:sldId id="307" r:id="rId32"/>
    <p:sldId id="308" r:id="rId33"/>
    <p:sldId id="305" r:id="rId34"/>
    <p:sldId id="276" r:id="rId35"/>
    <p:sldId id="294" r:id="rId36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E4F5"/>
    <a:srgbClr val="4B95D7"/>
    <a:srgbClr val="F2D9B6"/>
    <a:srgbClr val="F18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72857" autoAdjust="0"/>
  </p:normalViewPr>
  <p:slideViewPr>
    <p:cSldViewPr>
      <p:cViewPr varScale="1">
        <p:scale>
          <a:sx n="87" d="100"/>
          <a:sy n="87" d="100"/>
        </p:scale>
        <p:origin x="164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9F0733-6A36-A249-92AA-CCCA0BEF9FCD}" type="datetimeFigureOut">
              <a:rPr lang="nl-NL" smtClean="0"/>
              <a:t>22-03-2026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5FF83-FCF5-3843-94EC-B4EF765640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1804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5FF83-FCF5-3843-94EC-B4EF765640DF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0496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7BE6B-E6B4-43BA-AE99-034070FE8488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4861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Ad1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5FF83-FCF5-3843-94EC-B4EF765640DF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0280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Ad2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5FF83-FCF5-3843-94EC-B4EF765640DF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8082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tweedejaars zitten nu</a:t>
            </a:r>
            <a:r>
              <a:rPr lang="nl-NL" baseline="0" dirty="0"/>
              <a:t> in dit semester en moeten echt een ander type activiteiten ondernemen, ook voor hun praktijkbeoordeling.</a:t>
            </a:r>
          </a:p>
          <a:p>
            <a:r>
              <a:rPr lang="nl-NL" baseline="0" dirty="0"/>
              <a:t>Denk hierbij aan een oudergesprek, een gesprek met externe experts, een gesprek vertegenwoordigers van andere sectoren (onderwijs </a:t>
            </a:r>
            <a:r>
              <a:rPr lang="mr-IN" baseline="0" dirty="0"/>
              <a:t>–</a:t>
            </a:r>
            <a:r>
              <a:rPr lang="nl-NL" baseline="0" dirty="0"/>
              <a:t> opvang, bijvoorbeeld) of het leiden van een~ (deel van een) vergadering van een team of werkgroep. 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5FF83-FCF5-3843-94EC-B4EF765640DF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0406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tweedejaars zitten nu</a:t>
            </a:r>
            <a:r>
              <a:rPr lang="nl-NL" baseline="0" dirty="0"/>
              <a:t> in dit semester en moeten echt een ander type activiteiten ondernemen, ook voor hun praktijkbeoordeling.</a:t>
            </a:r>
          </a:p>
          <a:p>
            <a:r>
              <a:rPr lang="nl-NL" baseline="0" dirty="0"/>
              <a:t>Denk hierbij aan een oudergesprek, een gesprek met externe experts, een gesprek vertegenwoordigers van andere sectoren (onderwijs </a:t>
            </a:r>
            <a:r>
              <a:rPr lang="mr-IN" baseline="0" dirty="0"/>
              <a:t>–</a:t>
            </a:r>
            <a:r>
              <a:rPr lang="nl-NL" baseline="0" dirty="0"/>
              <a:t> opvang, bijvoorbeeld) of het leiden van een~ (deel van een) vergadering van een team of werkgroep. 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5FF83-FCF5-3843-94EC-B4EF765640DF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0406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D0130-B413-4784-A41A-60829DC55090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1802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</a:t>
            </a:r>
            <a:r>
              <a:rPr lang="nl-NL" baseline="0" dirty="0"/>
              <a:t> praktijkbeoordeling (eind blok 2, na ca. een half jaar opleiding) lijkt sterk op </a:t>
            </a:r>
            <a:r>
              <a:rPr lang="nl-NL" dirty="0"/>
              <a:t>de tussenevaluatie</a:t>
            </a:r>
            <a:r>
              <a:rPr lang="nl-NL" baseline="0" dirty="0"/>
              <a:t> (model 1 en 2), maar nu worden er per beoordelingsaspect 0 tot 4 punten gegeven.</a:t>
            </a:r>
          </a:p>
          <a:p>
            <a:r>
              <a:rPr lang="nl-NL" baseline="0" dirty="0"/>
              <a:t>Ook zijn er twee extra modellen: model 3 ‘De activiteit’ en model 4 ‘Het reflectief gesprek’. </a:t>
            </a:r>
          </a:p>
          <a:p>
            <a:endParaRPr lang="nl-NL" baseline="0" dirty="0"/>
          </a:p>
          <a:p>
            <a:r>
              <a:rPr lang="nl-NL" baseline="0" dirty="0"/>
              <a:t>De praktijkbeoordeling wordt uitgevoerd door een BKE-gecertificeerde praktijkbeoordelaar. Voor model 1 en 2 laat de praktijkbeoordelaar zich informeren door u, de praktijkbegeleider. Model 3 en 4 beoordeelt de praktijkbeoordelaar op basis van de activiteit, voorbereiding door de student en het reflectief gesprek dat de beoordelaar voert met de student.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021BA-516B-CD40-8892-7497BEB3326E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15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Als we kijken naar de praktijkbeoordeling (en ook de tussenevaluatie) van de tweedejaars</a:t>
            </a:r>
            <a:r>
              <a:rPr lang="nl-NL" baseline="0" dirty="0"/>
              <a:t> zien we dat d</a:t>
            </a:r>
            <a:r>
              <a:rPr lang="nl-NL" dirty="0"/>
              <a:t>e</a:t>
            </a:r>
            <a:r>
              <a:rPr lang="nl-NL" baseline="0" dirty="0"/>
              <a:t> vorm hetzelfde is, maar de inhoud is anders.</a:t>
            </a:r>
          </a:p>
          <a:p>
            <a:r>
              <a:rPr lang="nl-NL" baseline="0" dirty="0"/>
              <a:t>Dat is logisch, want er zijn andere leerdoelen die centraal staan in deze fase van de opleiding.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021BA-516B-CD40-8892-7497BEB3326E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0502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/>
          <p:cNvSpPr>
            <a:spLocks noGrp="1" noChangeArrowheads="1"/>
          </p:cNvSpPr>
          <p:nvPr>
            <p:ph type="ctrTitle"/>
          </p:nvPr>
        </p:nvSpPr>
        <p:spPr>
          <a:xfrm>
            <a:off x="1052091" y="1772816"/>
            <a:ext cx="6472237" cy="407987"/>
          </a:xfrm>
        </p:spPr>
        <p:txBody>
          <a:bodyPr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altLang="nl-NL" noProof="0" dirty="0"/>
              <a:t>Klik om de stijl te bewerken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459ED83-15A0-1B44-9569-3582611EFA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4"/>
          <p:cNvSpPr>
            <a:spLocks noGrp="1" noChangeArrowheads="1"/>
          </p:cNvSpPr>
          <p:nvPr>
            <p:ph type="subTitle" idx="1"/>
          </p:nvPr>
        </p:nvSpPr>
        <p:spPr>
          <a:xfrm>
            <a:off x="1052091" y="2534816"/>
            <a:ext cx="6472237" cy="1752600"/>
          </a:xfrm>
        </p:spPr>
        <p:txBody>
          <a:bodyPr/>
          <a:lstStyle>
            <a:lvl1pPr marL="0" indent="0">
              <a:buFontTx/>
              <a:buNone/>
              <a:defRPr sz="3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altLang="nl-NL" noProof="0"/>
              <a:t>Klik om de ondertitelstijl van het model te bewerken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401213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08763" y="950913"/>
            <a:ext cx="1779587" cy="5430837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268413" y="950913"/>
            <a:ext cx="5187950" cy="5430837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144617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335981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994802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68413" y="1687513"/>
            <a:ext cx="3482975" cy="469423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903788" y="1687513"/>
            <a:ext cx="3484562" cy="469423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760370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314459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797837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467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268060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81332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2E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268413" y="950913"/>
            <a:ext cx="7119937" cy="60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Klik om te bewerken</a:t>
            </a:r>
          </a:p>
        </p:txBody>
      </p:sp>
      <p:sp>
        <p:nvSpPr>
          <p:cNvPr id="6157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68413" y="1687513"/>
            <a:ext cx="7119937" cy="469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pic>
        <p:nvPicPr>
          <p:cNvPr id="3" name="Afbeelding 2" descr="volgblad.pd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kern="1200">
          <a:solidFill>
            <a:srgbClr val="4B95D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B95D7"/>
          </a:solidFill>
          <a:latin typeface="Trebuchet MS" panose="020B0603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B95D7"/>
          </a:solidFill>
          <a:latin typeface="Trebuchet MS" panose="020B0603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B95D7"/>
          </a:solidFill>
          <a:latin typeface="Trebuchet MS" panose="020B0603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B95D7"/>
          </a:solidFill>
          <a:latin typeface="Trebuchet MS" panose="020B0603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B95D7"/>
          </a:solidFill>
          <a:latin typeface="Trebuchet MS" panose="020B0603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B95D7"/>
          </a:solidFill>
          <a:latin typeface="Trebuchet MS" panose="020B0603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B95D7"/>
          </a:solidFill>
          <a:latin typeface="Trebuchet MS" panose="020B0603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B95D7"/>
          </a:solidFill>
          <a:latin typeface="Trebuchet MS" panose="020B0603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4B95D7"/>
        </a:buClr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4B95D7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4B95D7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4B95D7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4B95D7"/>
        </a:buClr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carolien.vanriswijk@iselinge.nl" TargetMode="External"/><Relationship Id="rId2" Type="http://schemas.openxmlformats.org/officeDocument/2006/relationships/hyperlink" Target="mailto:stagebureauAd@iselinge.n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483768" y="2612504"/>
            <a:ext cx="6472237" cy="1752600"/>
          </a:xfrm>
        </p:spPr>
        <p:txBody>
          <a:bodyPr/>
          <a:lstStyle/>
          <a:p>
            <a:r>
              <a:rPr lang="nl-NL" altLang="nl-NL" sz="8000" i="1" dirty="0"/>
              <a:t>Welkom!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Wanneer?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nl-NL" dirty="0"/>
              <a:t>Zelf bepalen</a:t>
            </a:r>
          </a:p>
          <a:p>
            <a:pPr>
              <a:lnSpc>
                <a:spcPct val="120000"/>
              </a:lnSpc>
            </a:pPr>
            <a:r>
              <a:rPr lang="nl-NL" dirty="0"/>
              <a:t>Totaal minimaal 16 uur</a:t>
            </a:r>
          </a:p>
          <a:p>
            <a:pPr>
              <a:lnSpc>
                <a:spcPct val="120000"/>
              </a:lnSpc>
            </a:pPr>
            <a:r>
              <a:rPr lang="nl-NL" dirty="0"/>
              <a:t>Waarvan 4 uur flexibel: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dirty="0"/>
              <a:t>	- om opdrachten uit te voeren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dirty="0"/>
              <a:t>	- om op andere plekken te kijken</a:t>
            </a:r>
          </a:p>
        </p:txBody>
      </p:sp>
    </p:spTree>
    <p:extLst>
      <p:ext uri="{BB962C8B-B14F-4D97-AF65-F5344CB8AC3E}">
        <p14:creationId xmlns:p14="http://schemas.microsoft.com/office/powerpoint/2010/main" val="131795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 student werkt/werkt mee +</a:t>
            </a:r>
          </a:p>
          <a:p>
            <a:r>
              <a:rPr lang="nl-NL" dirty="0"/>
              <a:t>De student voert opdrachten uit vanuit de opleiding +</a:t>
            </a:r>
          </a:p>
          <a:p>
            <a:r>
              <a:rPr lang="nl-NL" dirty="0"/>
              <a:t>De student pakt (in toenemende mate) taken en activiteiten op die passen bij de rollen van de Ad-er:</a:t>
            </a:r>
          </a:p>
          <a:p>
            <a:pPr marL="0" indent="0">
              <a:buNone/>
            </a:pPr>
            <a:r>
              <a:rPr lang="nl-NL" dirty="0"/>
              <a:t>	- beroepsbeeld</a:t>
            </a:r>
          </a:p>
          <a:p>
            <a:pPr marL="0" indent="0">
              <a:buNone/>
            </a:pPr>
            <a:r>
              <a:rPr lang="nl-NL" dirty="0"/>
              <a:t>	- bekwaamheden en leerdoelen</a:t>
            </a:r>
          </a:p>
          <a:p>
            <a:pPr marL="0" indent="0">
              <a:buNone/>
            </a:pPr>
            <a:r>
              <a:rPr lang="nl-NL" dirty="0"/>
              <a:t>	- beoordelingsformulieren</a:t>
            </a:r>
          </a:p>
          <a:p>
            <a:pPr marL="0" indent="0">
              <a:buNone/>
            </a:pPr>
            <a:r>
              <a:rPr lang="nl-NL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95058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Beroepsbeeld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4 rollen: </a:t>
            </a:r>
          </a:p>
          <a:p>
            <a:r>
              <a:rPr lang="nl-NL" dirty="0"/>
              <a:t>pedagoog </a:t>
            </a:r>
          </a:p>
          <a:p>
            <a:r>
              <a:rPr lang="nl-NL" dirty="0"/>
              <a:t>ontwerper</a:t>
            </a:r>
          </a:p>
          <a:p>
            <a:r>
              <a:rPr lang="nl-NL" dirty="0"/>
              <a:t>verbinder</a:t>
            </a:r>
          </a:p>
          <a:p>
            <a:r>
              <a:rPr lang="nl-NL" dirty="0"/>
              <a:t>coach </a:t>
            </a:r>
          </a:p>
          <a:p>
            <a:pPr marL="0" indent="0">
              <a:lnSpc>
                <a:spcPct val="120000"/>
              </a:lnSpc>
              <a:buNone/>
            </a:pP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102" r="14285" b="768"/>
          <a:stretch/>
        </p:blipFill>
        <p:spPr>
          <a:xfrm>
            <a:off x="6876256" y="2060848"/>
            <a:ext cx="2804796" cy="2816765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2" t="1606" r="20525" b="496"/>
          <a:stretch/>
        </p:blipFill>
        <p:spPr>
          <a:xfrm>
            <a:off x="4788024" y="1628800"/>
            <a:ext cx="2843119" cy="2816593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3" t="7518" r="21251" b="665"/>
          <a:stretch/>
        </p:blipFill>
        <p:spPr>
          <a:xfrm>
            <a:off x="3636196" y="3351593"/>
            <a:ext cx="2878823" cy="2930343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3" t="14625" r="26670"/>
          <a:stretch/>
        </p:blipFill>
        <p:spPr>
          <a:xfrm>
            <a:off x="5943556" y="3951680"/>
            <a:ext cx="2887922" cy="2906320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845288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Pedagoog</a:t>
            </a:r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834" y="1655316"/>
            <a:ext cx="4064683" cy="270978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628800"/>
            <a:ext cx="3822738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Pedagoog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/>
              <a:t>0-14 jaar </a:t>
            </a:r>
          </a:p>
          <a:p>
            <a:r>
              <a:rPr lang="nl-NL" sz="2400" dirty="0"/>
              <a:t>werken vanuit de pedagogische visie van de instelling</a:t>
            </a:r>
          </a:p>
          <a:p>
            <a:r>
              <a:rPr lang="nl-NL" sz="2400" dirty="0"/>
              <a:t>creëren van een veilige en stimulerende leefomgeving voor kinderen</a:t>
            </a:r>
          </a:p>
          <a:p>
            <a:r>
              <a:rPr lang="nl-NL" sz="2400" dirty="0"/>
              <a:t>optimaliseren van ontwikkelingsmogelijkheden van kinderen binnen positief opgroei- en ontwikkelingsklimaat</a:t>
            </a:r>
          </a:p>
          <a:p>
            <a:r>
              <a:rPr lang="nl-NL" sz="2400" dirty="0"/>
              <a:t>inschatten van ondersteuningsbehoefte verschillende soorten kinderen</a:t>
            </a:r>
          </a:p>
          <a:p>
            <a:r>
              <a:rPr lang="nl-NL" sz="2400" dirty="0"/>
              <a:t>creëren van stabiele, sensitieve en stimulerende interacties met kinderen</a:t>
            </a:r>
          </a:p>
          <a:p>
            <a:endParaRPr lang="nl-NL" dirty="0"/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428" y="260648"/>
            <a:ext cx="1914221" cy="127614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260647"/>
            <a:ext cx="1806514" cy="129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1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Ontwerper</a:t>
            </a:r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1700808"/>
            <a:ext cx="3924436" cy="2616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Afbeeldingsresultaat voor bs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00808"/>
            <a:ext cx="3898526" cy="26162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99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Ontwerper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Optimaliseren van de ontwikkeling van het kind door het: </a:t>
            </a:r>
          </a:p>
          <a:p>
            <a:r>
              <a:rPr lang="nl-NL" dirty="0"/>
              <a:t>ontwerpen van betekenisvolle activiteiten </a:t>
            </a:r>
          </a:p>
          <a:p>
            <a:r>
              <a:rPr lang="nl-NL" dirty="0"/>
              <a:t>inzetten van didactische vaardigheden in de begeleiding van kinderen</a:t>
            </a:r>
          </a:p>
          <a:p>
            <a:r>
              <a:rPr lang="nl-NL" dirty="0"/>
              <a:t>benutten van technologie om leeractiviteiten en begeleiding van de ontwikkeling van kinderen te versterken</a:t>
            </a:r>
          </a:p>
          <a:p>
            <a:endParaRPr lang="nl-NL" dirty="0"/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064" y="188640"/>
            <a:ext cx="1908212" cy="1272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Afbeeldingsresultaat voor bs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88640"/>
            <a:ext cx="1931160" cy="12959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81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Verbinder</a:t>
            </a:r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1700808"/>
            <a:ext cx="4214119" cy="280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Afbeeldingsresultaat voor kindgespr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3745745" cy="28119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15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Verbinder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verbindingen leggen, samenwerken en communiceren met diverse partijen in het sociale netwerk (ouders, kinderen en andere professionals)</a:t>
            </a:r>
          </a:p>
          <a:p>
            <a:r>
              <a:rPr lang="nl-NL" dirty="0" err="1"/>
              <a:t>groepsoverstijgend</a:t>
            </a:r>
            <a:r>
              <a:rPr lang="nl-NL" dirty="0"/>
              <a:t> denken en handelen</a:t>
            </a:r>
          </a:p>
          <a:p>
            <a:r>
              <a:rPr lang="nl-NL" dirty="0"/>
              <a:t>in kaart brengen van de ontwikkelingsbehoefte van (groepen) kinderen</a:t>
            </a:r>
          </a:p>
          <a:p>
            <a:r>
              <a:rPr lang="nl-NL" dirty="0"/>
              <a:t>hanteren van een integrale werkwijze</a:t>
            </a:r>
          </a:p>
          <a:p>
            <a:r>
              <a:rPr lang="nl-NL" dirty="0"/>
              <a:t>leiderschap tonen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2280" y="260648"/>
            <a:ext cx="1909863" cy="1273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Afbeeldingsresultaat voor kindgespr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759" y="260648"/>
            <a:ext cx="1729521" cy="12983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07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Coach</a:t>
            </a:r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1628800"/>
            <a:ext cx="4036067" cy="2690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Afbeeldingsresultaat voor kindgespr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1"/>
            <a:ext cx="3575949" cy="26848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07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14" b="-446"/>
          <a:stretch/>
        </p:blipFill>
        <p:spPr bwMode="auto">
          <a:xfrm>
            <a:off x="-2124744" y="-2475656"/>
            <a:ext cx="12600000" cy="9450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al 4"/>
          <p:cNvSpPr/>
          <p:nvPr/>
        </p:nvSpPr>
        <p:spPr>
          <a:xfrm>
            <a:off x="2627784" y="3429000"/>
            <a:ext cx="8736693" cy="8736693"/>
          </a:xfrm>
          <a:prstGeom prst="ellipse">
            <a:avLst/>
          </a:prstGeom>
          <a:solidFill>
            <a:srgbClr val="4B9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dirty="0"/>
              <a:t>Carolien van Riswijk</a:t>
            </a:r>
          </a:p>
          <a:p>
            <a:pPr algn="ctr"/>
            <a:r>
              <a:rPr lang="nl-NL" sz="3200" dirty="0"/>
              <a:t>Docent/studiecoach Ad</a:t>
            </a:r>
          </a:p>
          <a:p>
            <a:pPr algn="ctr"/>
            <a:endParaRPr lang="nl-NL" sz="3200" dirty="0"/>
          </a:p>
          <a:p>
            <a:pPr algn="ctr"/>
            <a:endParaRPr lang="nl-NL" sz="3200" dirty="0"/>
          </a:p>
          <a:p>
            <a:pPr algn="ctr"/>
            <a:endParaRPr lang="nl-NL" sz="3200" dirty="0"/>
          </a:p>
          <a:p>
            <a:pPr algn="ctr"/>
            <a:endParaRPr lang="nl-NL" sz="3200" dirty="0"/>
          </a:p>
          <a:p>
            <a:pPr algn="ctr"/>
            <a:endParaRPr lang="nl-NL" sz="3200" dirty="0"/>
          </a:p>
          <a:p>
            <a:pPr algn="ctr"/>
            <a:endParaRPr lang="nl-NL" sz="3200" dirty="0"/>
          </a:p>
          <a:p>
            <a:pPr algn="ctr"/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3849621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Coach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uitdragen van het beleid en de visie van de instelling samen met collega’s</a:t>
            </a:r>
          </a:p>
          <a:p>
            <a:r>
              <a:rPr lang="nl-NL" dirty="0"/>
              <a:t>leiderschap tonen</a:t>
            </a:r>
          </a:p>
          <a:p>
            <a:r>
              <a:rPr lang="nl-NL" dirty="0"/>
              <a:t>coachen en inspireren van collega’s</a:t>
            </a:r>
          </a:p>
          <a:p>
            <a:r>
              <a:rPr lang="nl-NL" dirty="0"/>
              <a:t>kwaliteiten van de medewerkers benutten en </a:t>
            </a:r>
            <a:r>
              <a:rPr lang="nl-NL" dirty="0" err="1"/>
              <a:t>coachingsbehoeften</a:t>
            </a:r>
            <a:r>
              <a:rPr lang="nl-NL" dirty="0"/>
              <a:t> achterhalen</a:t>
            </a:r>
          </a:p>
          <a:p>
            <a:endParaRPr lang="nl-NL" dirty="0"/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116632"/>
            <a:ext cx="1947835" cy="1298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Afbeeldingsresultaat voor kindgespr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6632"/>
            <a:ext cx="1726351" cy="12961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92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8413" y="662335"/>
            <a:ext cx="7119937" cy="606425"/>
          </a:xfrm>
        </p:spPr>
        <p:txBody>
          <a:bodyPr/>
          <a:lstStyle/>
          <a:p>
            <a:r>
              <a:rPr lang="nl-NL" dirty="0"/>
              <a:t>De opleiding Ad-PEP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20"/>
          <a:stretch/>
        </p:blipFill>
        <p:spPr>
          <a:xfrm>
            <a:off x="395536" y="1556792"/>
            <a:ext cx="4072924" cy="2578738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49"/>
          <a:stretch/>
        </p:blipFill>
        <p:spPr>
          <a:xfrm>
            <a:off x="4860032" y="1556792"/>
            <a:ext cx="4072924" cy="253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97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1E9364-3D1B-CDAD-2A51-BC05EED57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Informatie: </a:t>
            </a:r>
            <a:r>
              <a:rPr lang="nl-NL" dirty="0" err="1"/>
              <a:t>isop.nl</a:t>
            </a:r>
            <a:endParaRPr lang="nl-NL" dirty="0"/>
          </a:p>
        </p:txBody>
      </p:sp>
      <p:pic>
        <p:nvPicPr>
          <p:cNvPr id="4" name="Afbeelding 3" descr="Afbeelding met tekst, schermopname, Website, Webpagina&#10;&#10;Door AI gegenereerde inhoud is mogelijk onjuist.">
            <a:extLst>
              <a:ext uri="{FF2B5EF4-FFF2-40B4-BE49-F238E27FC236}">
                <a16:creationId xmlns:a16="http://schemas.microsoft.com/office/drawing/2014/main" id="{3796F6AE-5E4E-5114-B4BE-46F428183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84" y="1593477"/>
            <a:ext cx="5829300" cy="3468766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DB6CAE13-B45F-7322-0010-9E1AC67163E5}"/>
              </a:ext>
            </a:extLst>
          </p:cNvPr>
          <p:cNvSpPr/>
          <p:nvPr/>
        </p:nvSpPr>
        <p:spPr>
          <a:xfrm>
            <a:off x="2047315" y="2753285"/>
            <a:ext cx="786653" cy="1916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Driehoek 13">
            <a:extLst>
              <a:ext uri="{FF2B5EF4-FFF2-40B4-BE49-F238E27FC236}">
                <a16:creationId xmlns:a16="http://schemas.microsoft.com/office/drawing/2014/main" id="{8954547D-EF94-E809-0BC9-C2A8586B6D02}"/>
              </a:ext>
            </a:extLst>
          </p:cNvPr>
          <p:cNvSpPr/>
          <p:nvPr/>
        </p:nvSpPr>
        <p:spPr>
          <a:xfrm rot="5400000">
            <a:off x="125500" y="4102285"/>
            <a:ext cx="584947" cy="534521"/>
          </a:xfrm>
          <a:prstGeom prst="triangle">
            <a:avLst/>
          </a:prstGeom>
          <a:solidFill>
            <a:srgbClr val="0B97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9ABAA6B-2483-E6EE-7CC2-3E345FCD7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15" y="3021614"/>
            <a:ext cx="5292080" cy="358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4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Beroepsbeeld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832DA24-6518-6C98-27A5-10FBA321F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783134"/>
            <a:ext cx="4662622" cy="5074866"/>
          </a:xfrm>
          <a:prstGeom prst="rect">
            <a:avLst/>
          </a:prstGeom>
        </p:spPr>
      </p:pic>
      <p:sp>
        <p:nvSpPr>
          <p:cNvPr id="7" name="Driehoek 6">
            <a:extLst>
              <a:ext uri="{FF2B5EF4-FFF2-40B4-BE49-F238E27FC236}">
                <a16:creationId xmlns:a16="http://schemas.microsoft.com/office/drawing/2014/main" id="{A9DB33FA-4BEE-630A-7DCD-C4881FD0917E}"/>
              </a:ext>
            </a:extLst>
          </p:cNvPr>
          <p:cNvSpPr/>
          <p:nvPr/>
        </p:nvSpPr>
        <p:spPr>
          <a:xfrm rot="5400000">
            <a:off x="2767358" y="5347353"/>
            <a:ext cx="584947" cy="534521"/>
          </a:xfrm>
          <a:prstGeom prst="triangle">
            <a:avLst/>
          </a:prstGeom>
          <a:solidFill>
            <a:srgbClr val="0B97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422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Bekwaamheden en leerdoelen</a:t>
            </a:r>
          </a:p>
        </p:txBody>
      </p:sp>
      <p:pic>
        <p:nvPicPr>
          <p:cNvPr id="4" name="Afbeelding 3" descr="Schermafbeelding 2019-03-13 om 08.01.3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4"/>
          <a:stretch/>
        </p:blipFill>
        <p:spPr>
          <a:xfrm>
            <a:off x="1008112" y="1793846"/>
            <a:ext cx="7452320" cy="465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21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chermafbeelding 2021-03-17 om 15.37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0"/>
            <a:ext cx="77397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339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Uw taken </a:t>
            </a:r>
            <a:r>
              <a:rPr lang="nl-NL"/>
              <a:t>als praktijkbegeleider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nl-NL" dirty="0"/>
              <a:t>Dagelijkse begeleiding</a:t>
            </a:r>
          </a:p>
          <a:p>
            <a:pPr>
              <a:lnSpc>
                <a:spcPct val="120000"/>
              </a:lnSpc>
            </a:pPr>
            <a:r>
              <a:rPr lang="nl-NL" dirty="0"/>
              <a:t>Feedback op activiteiten (begeleidingsformulier)</a:t>
            </a:r>
          </a:p>
          <a:p>
            <a:pPr>
              <a:lnSpc>
                <a:spcPct val="120000"/>
              </a:lnSpc>
            </a:pPr>
            <a:r>
              <a:rPr lang="nl-NL" dirty="0"/>
              <a:t>Week 12-15: Tussenevaluatie</a:t>
            </a:r>
          </a:p>
          <a:p>
            <a:pPr>
              <a:lnSpc>
                <a:spcPct val="120000"/>
              </a:lnSpc>
            </a:pPr>
            <a:r>
              <a:rPr lang="nl-NL" dirty="0"/>
              <a:t>Model 3</a:t>
            </a:r>
          </a:p>
          <a:p>
            <a:pPr>
              <a:lnSpc>
                <a:spcPct val="120000"/>
              </a:lnSpc>
            </a:pPr>
            <a:r>
              <a:rPr lang="nl-NL"/>
              <a:t>Week 21-25: </a:t>
            </a:r>
            <a:r>
              <a:rPr lang="nl-NL" dirty="0"/>
              <a:t>Praktijkbeoordeling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i="1" dirty="0"/>
              <a:t>	model 1+2+gesprek beoordelaar</a:t>
            </a:r>
          </a:p>
          <a:p>
            <a:pPr>
              <a:lnSpc>
                <a:spcPct val="120000"/>
              </a:lnSpc>
            </a:pPr>
            <a:r>
              <a:rPr lang="nl-NL" dirty="0"/>
              <a:t>Reflectieverslag</a:t>
            </a:r>
          </a:p>
          <a:p>
            <a:pPr>
              <a:lnSpc>
                <a:spcPct val="120000"/>
              </a:lnSpc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1250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tussenevaluatie</a:t>
            </a:r>
          </a:p>
        </p:txBody>
      </p:sp>
      <p:pic>
        <p:nvPicPr>
          <p:cNvPr id="5" name="Afbeelding 4" descr="Schermafbeelding 2019-03-13 om 08.08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00808"/>
            <a:ext cx="5858143" cy="443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70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tussen</a:t>
            </a:r>
            <a:r>
              <a:rPr lang="nl-NL" b="1" dirty="0"/>
              <a:t>evaluatie</a:t>
            </a:r>
          </a:p>
        </p:txBody>
      </p:sp>
      <p:pic>
        <p:nvPicPr>
          <p:cNvPr id="3" name="Afbeelding 2" descr="Schermafbeelding 2019-03-13 om 08.09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56792"/>
            <a:ext cx="6948264" cy="501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04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tussenevaluatie</a:t>
            </a:r>
          </a:p>
        </p:txBody>
      </p:sp>
      <p:pic>
        <p:nvPicPr>
          <p:cNvPr id="3" name="Afbeelding 2" descr="Schermafbeelding 2019-03-13 om 08.09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28800"/>
            <a:ext cx="7020272" cy="492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44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Bijeenkomst praktijkbegeleiders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nl-NL" dirty="0"/>
              <a:t>De opleiding Ad-PEP</a:t>
            </a:r>
          </a:p>
          <a:p>
            <a:pPr>
              <a:lnSpc>
                <a:spcPct val="120000"/>
              </a:lnSpc>
            </a:pPr>
            <a:r>
              <a:rPr lang="nl-NL" dirty="0"/>
              <a:t>Beroepsbeeld</a:t>
            </a:r>
          </a:p>
          <a:p>
            <a:pPr>
              <a:lnSpc>
                <a:spcPct val="120000"/>
              </a:lnSpc>
            </a:pPr>
            <a:r>
              <a:rPr lang="nl-NL" dirty="0"/>
              <a:t>Bekwaamheden en leerdoelen</a:t>
            </a:r>
          </a:p>
          <a:p>
            <a:pPr>
              <a:lnSpc>
                <a:spcPct val="120000"/>
              </a:lnSpc>
            </a:pPr>
            <a:r>
              <a:rPr lang="nl-NL" dirty="0"/>
              <a:t>Uw taken als praktijkbegeleider</a:t>
            </a:r>
          </a:p>
          <a:p>
            <a:pPr>
              <a:lnSpc>
                <a:spcPct val="120000"/>
              </a:lnSpc>
            </a:pPr>
            <a:r>
              <a:rPr lang="nl-NL" dirty="0"/>
              <a:t>Tussenevaluatie</a:t>
            </a:r>
          </a:p>
          <a:p>
            <a:pPr>
              <a:lnSpc>
                <a:spcPct val="120000"/>
              </a:lnSpc>
            </a:pPr>
            <a:r>
              <a:rPr lang="nl-NL" dirty="0"/>
              <a:t>Vragen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3861048"/>
            <a:ext cx="2848464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Talenten en ontwikkelpunten</a:t>
            </a:r>
          </a:p>
        </p:txBody>
      </p:sp>
      <p:pic>
        <p:nvPicPr>
          <p:cNvPr id="4" name="Afbeelding 3" descr="Schermafbeelding 2022-03-23 om 09.03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132856"/>
            <a:ext cx="77470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450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praktijkbeoordeling (Ad1)</a:t>
            </a:r>
          </a:p>
        </p:txBody>
      </p:sp>
      <p:pic>
        <p:nvPicPr>
          <p:cNvPr id="3" name="Afbeelding 2" descr="Schermafbeelding 2020-03-17 om 12.35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39" y="1700808"/>
            <a:ext cx="6360891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607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praktijkbeoordeling (Ad2)</a:t>
            </a:r>
          </a:p>
        </p:txBody>
      </p:sp>
      <p:pic>
        <p:nvPicPr>
          <p:cNvPr id="4" name="Afbeelding 3" descr="Schermafbeelding 2020-03-17 om 12.38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814" y="1701312"/>
            <a:ext cx="6769578" cy="45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133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Model 3</a:t>
            </a:r>
          </a:p>
        </p:txBody>
      </p:sp>
      <p:pic>
        <p:nvPicPr>
          <p:cNvPr id="4" name="Afbeelding 3" descr="Schermafbeelding 2019-03-13 om 08.24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00808"/>
            <a:ext cx="7596336" cy="463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723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Vragen?</a:t>
            </a:r>
          </a:p>
        </p:txBody>
      </p:sp>
    </p:spTree>
    <p:extLst>
      <p:ext uri="{BB962C8B-B14F-4D97-AF65-F5344CB8AC3E}">
        <p14:creationId xmlns:p14="http://schemas.microsoft.com/office/powerpoint/2010/main" val="10769937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Verder/Later nog vragen?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pPr>
              <a:lnSpc>
                <a:spcPct val="120000"/>
              </a:lnSpc>
            </a:pPr>
            <a:r>
              <a:rPr lang="nl-NL" dirty="0"/>
              <a:t>Mail naar </a:t>
            </a:r>
            <a:r>
              <a:rPr lang="nl-NL" dirty="0">
                <a:hlinkClick r:id="rId2"/>
              </a:rPr>
              <a:t>stagebureauAd@iselinge.nl</a:t>
            </a:r>
            <a:r>
              <a:rPr lang="nl-NL" dirty="0"/>
              <a:t> of </a:t>
            </a:r>
            <a:r>
              <a:rPr lang="nl-NL" dirty="0">
                <a:hlinkClick r:id="rId3"/>
              </a:rPr>
              <a:t>carolien.vanriswijk@iselinge.nl</a:t>
            </a:r>
            <a:endParaRPr lang="nl-NL" dirty="0"/>
          </a:p>
          <a:p>
            <a:pPr marL="0" indent="0">
              <a:lnSpc>
                <a:spcPct val="120000"/>
              </a:lnSpc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069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opleiding Ad-PEP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nl-NL" dirty="0"/>
              <a:t>Deeltijd hbo</a:t>
            </a:r>
          </a:p>
          <a:p>
            <a:pPr>
              <a:lnSpc>
                <a:spcPct val="120000"/>
              </a:lnSpc>
            </a:pPr>
            <a:r>
              <a:rPr lang="nl-NL" dirty="0"/>
              <a:t>Twee jaar</a:t>
            </a:r>
          </a:p>
          <a:p>
            <a:pPr>
              <a:lnSpc>
                <a:spcPct val="120000"/>
              </a:lnSpc>
            </a:pPr>
            <a:r>
              <a:rPr lang="nl-NL" dirty="0"/>
              <a:t>Niveau 5</a:t>
            </a:r>
          </a:p>
          <a:p>
            <a:pPr>
              <a:lnSpc>
                <a:spcPct val="120000"/>
              </a:lnSpc>
            </a:pPr>
            <a:r>
              <a:rPr lang="nl-NL" dirty="0"/>
              <a:t>Woensdag 14.30 </a:t>
            </a:r>
            <a:r>
              <a:rPr lang="mr-IN" dirty="0"/>
              <a:t>–</a:t>
            </a:r>
            <a:r>
              <a:rPr lang="nl-NL" dirty="0"/>
              <a:t> 21.30</a:t>
            </a:r>
          </a:p>
          <a:p>
            <a:pPr>
              <a:lnSpc>
                <a:spcPct val="120000"/>
              </a:lnSpc>
            </a:pPr>
            <a:r>
              <a:rPr lang="nl-NL" dirty="0"/>
              <a:t>8 uur onderwijs, 16 uur praktijk, 16 uur zelfstudie</a:t>
            </a:r>
          </a:p>
        </p:txBody>
      </p:sp>
    </p:spTree>
    <p:extLst>
      <p:ext uri="{BB962C8B-B14F-4D97-AF65-F5344CB8AC3E}">
        <p14:creationId xmlns:p14="http://schemas.microsoft.com/office/powerpoint/2010/main" val="228697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BFB153-E5D0-FAD3-E538-CE2ADD35F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Onderwijsprogramma – leerjaar 1</a:t>
            </a:r>
          </a:p>
        </p:txBody>
      </p:sp>
      <p:graphicFrame>
        <p:nvGraphicFramePr>
          <p:cNvPr id="5" name="Tabel 6">
            <a:extLst>
              <a:ext uri="{FF2B5EF4-FFF2-40B4-BE49-F238E27FC236}">
                <a16:creationId xmlns:a16="http://schemas.microsoft.com/office/drawing/2014/main" id="{FB9D1E02-D569-0307-183C-C26C2738C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171241"/>
              </p:ext>
            </p:extLst>
          </p:nvPr>
        </p:nvGraphicFramePr>
        <p:xfrm>
          <a:off x="628650" y="2379326"/>
          <a:ext cx="7886700" cy="3598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7340">
                  <a:extLst>
                    <a:ext uri="{9D8B030D-6E8A-4147-A177-3AD203B41FA5}">
                      <a16:colId xmlns:a16="http://schemas.microsoft.com/office/drawing/2014/main" val="2686887829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1785959214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1368187355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813180380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3282470335"/>
                    </a:ext>
                  </a:extLst>
                </a:gridCol>
              </a:tblGrid>
              <a:tr h="359831">
                <a:tc>
                  <a:txBody>
                    <a:bodyPr/>
                    <a:lstStyle/>
                    <a:p>
                      <a:pPr algn="ctr"/>
                      <a:endParaRPr lang="nl-NL" sz="1700"/>
                    </a:p>
                  </a:txBody>
                  <a:tcPr marL="88725" marR="88725" marT="44363" marB="4436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9A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700" dirty="0"/>
                        <a:t>Blok 1</a:t>
                      </a:r>
                    </a:p>
                  </a:txBody>
                  <a:tcPr marL="88725" marR="88725" marT="44363" marB="4436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9A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700" dirty="0"/>
                        <a:t>Blok 2</a:t>
                      </a:r>
                    </a:p>
                  </a:txBody>
                  <a:tcPr marL="88725" marR="88725" marT="44363" marB="4436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9A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700" dirty="0"/>
                        <a:t>Blok 3</a:t>
                      </a:r>
                    </a:p>
                  </a:txBody>
                  <a:tcPr marL="88725" marR="88725" marT="44363" marB="4436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9A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700" dirty="0"/>
                        <a:t>Blok 4</a:t>
                      </a:r>
                    </a:p>
                  </a:txBody>
                  <a:tcPr marL="88725" marR="88725" marT="44363" marB="4436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9A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967618"/>
                  </a:ext>
                </a:extLst>
              </a:tr>
              <a:tr h="359831">
                <a:tc>
                  <a:txBody>
                    <a:bodyPr/>
                    <a:lstStyle/>
                    <a:p>
                      <a:pPr algn="ctr"/>
                      <a:endParaRPr lang="nl-NL" sz="1500" b="1">
                        <a:solidFill>
                          <a:srgbClr val="F39204"/>
                        </a:solidFill>
                      </a:endParaRPr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NL" sz="1200" b="1" dirty="0"/>
                        <a:t>Pedagoog</a:t>
                      </a:r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NL" sz="1200" b="1" dirty="0"/>
                        <a:t>Pedagoog + ontwerper</a:t>
                      </a:r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914171"/>
                  </a:ext>
                </a:extLst>
              </a:tr>
              <a:tr h="545925">
                <a:tc>
                  <a:txBody>
                    <a:bodyPr/>
                    <a:lstStyle/>
                    <a:p>
                      <a:pPr algn="ctr"/>
                      <a:r>
                        <a:rPr lang="nl-NL" sz="1500" b="1" dirty="0">
                          <a:solidFill>
                            <a:srgbClr val="F39204"/>
                          </a:solidFill>
                        </a:rPr>
                        <a:t>Ontwikkelingslijn</a:t>
                      </a:r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NL" sz="1400" err="1"/>
                        <a:t>Studiecoaching</a:t>
                      </a:r>
                      <a:endParaRPr lang="nl-NL" sz="1400"/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nl-NL" sz="2300"/>
                    </a:p>
                  </a:txBody>
                  <a:tcPr marL="118300" marR="118300" marT="59150" marB="5915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NL" sz="1400" err="1"/>
                        <a:t>Studiecoaching</a:t>
                      </a:r>
                      <a:endParaRPr lang="nl-NL" sz="1400"/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nl-NL" sz="2300"/>
                    </a:p>
                  </a:txBody>
                  <a:tcPr marL="118300" marR="118300" marT="59150" marB="59150"/>
                </a:tc>
                <a:extLst>
                  <a:ext uri="{0D108BD9-81ED-4DB2-BD59-A6C34878D82A}">
                    <a16:rowId xmlns:a16="http://schemas.microsoft.com/office/drawing/2014/main" val="3684721129"/>
                  </a:ext>
                </a:extLst>
              </a:tr>
              <a:tr h="500205">
                <a:tc rowSpan="2">
                  <a:txBody>
                    <a:bodyPr/>
                    <a:lstStyle/>
                    <a:p>
                      <a:pPr algn="ctr"/>
                      <a:r>
                        <a:rPr lang="nl-NL" sz="1500" b="1" dirty="0">
                          <a:solidFill>
                            <a:srgbClr val="F39204"/>
                          </a:solidFill>
                        </a:rPr>
                        <a:t>Themalijn</a:t>
                      </a:r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Ontwikkeling van kinderen</a:t>
                      </a:r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Stimuleren van ontwikkeling</a:t>
                      </a:r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dirty="0"/>
                        <a:t>Talent-ontwikkeling</a:t>
                      </a:r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dirty="0"/>
                        <a:t>Omgaan met verschillen 1</a:t>
                      </a:r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4432366"/>
                  </a:ext>
                </a:extLst>
              </a:tr>
              <a:tr h="500205">
                <a:tc vMerge="1">
                  <a:txBody>
                    <a:bodyPr/>
                    <a:lstStyle/>
                    <a:p>
                      <a:pPr algn="ctr"/>
                      <a:endParaRPr lang="nl-NL" sz="2000" b="1">
                        <a:solidFill>
                          <a:srgbClr val="F39204"/>
                        </a:solidFill>
                      </a:endParaRPr>
                    </a:p>
                  </a:txBody>
                  <a:tcPr marL="118300" marR="118300" marT="59150" marB="59150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Pedagogisch handelen</a:t>
                      </a:r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err="1"/>
                        <a:t>Coachingsvaardig</a:t>
                      </a:r>
                      <a:r>
                        <a:rPr lang="nl-NL" sz="1400" dirty="0"/>
                        <a:t>- heden 1</a:t>
                      </a:r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dirty="0"/>
                        <a:t>Methodisch handelen 1</a:t>
                      </a:r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dirty="0"/>
                        <a:t>Methodisch handelen 2</a:t>
                      </a:r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1945199"/>
                  </a:ext>
                </a:extLst>
              </a:tr>
              <a:tr h="359831">
                <a:tc>
                  <a:txBody>
                    <a:bodyPr/>
                    <a:lstStyle/>
                    <a:p>
                      <a:pPr algn="ctr"/>
                      <a:r>
                        <a:rPr lang="nl-NL" sz="1500" b="1" dirty="0">
                          <a:solidFill>
                            <a:srgbClr val="F39204"/>
                          </a:solidFill>
                        </a:rPr>
                        <a:t>Praktijklijn</a:t>
                      </a:r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Praktijk</a:t>
                      </a:r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nl-NL" sz="1800"/>
                    </a:p>
                  </a:txBody>
                  <a:tcPr marL="118300" marR="118300" marT="59150" marB="59150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dirty="0"/>
                        <a:t>Praktijk</a:t>
                      </a:r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800"/>
                    </a:p>
                  </a:txBody>
                  <a:tcPr marL="118300" marR="118300" marT="59150" marB="59150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2562673"/>
                  </a:ext>
                </a:extLst>
              </a:tr>
              <a:tr h="911685">
                <a:tc>
                  <a:txBody>
                    <a:bodyPr/>
                    <a:lstStyle/>
                    <a:p>
                      <a:pPr algn="ctr"/>
                      <a:r>
                        <a:rPr lang="nl-NL" sz="1500" b="1" dirty="0">
                          <a:solidFill>
                            <a:srgbClr val="F39204"/>
                          </a:solidFill>
                        </a:rPr>
                        <a:t>Ontwerplijn</a:t>
                      </a:r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400"/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err="1"/>
                        <a:t>Kindportret</a:t>
                      </a:r>
                      <a:endParaRPr lang="nl-NL" sz="1400"/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dirty="0"/>
                        <a:t>Keuzemodule</a:t>
                      </a:r>
                      <a:endParaRPr lang="en-US" sz="1400" dirty="0"/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dirty="0"/>
                        <a:t>Kind in de ontwikkelings- gerichte omgeving</a:t>
                      </a:r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2852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7521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476672"/>
            <a:ext cx="8640960" cy="6408712"/>
          </a:xfrm>
        </p:spPr>
        <p:txBody>
          <a:bodyPr/>
          <a:lstStyle/>
          <a:p>
            <a:r>
              <a:rPr lang="nl-NL" b="1" dirty="0">
                <a:solidFill>
                  <a:srgbClr val="4B95D7"/>
                </a:solidFill>
              </a:rPr>
              <a:t>Ontwikkeling van kinderen </a:t>
            </a:r>
            <a:r>
              <a:rPr lang="nl-NL" dirty="0"/>
              <a:t>(kennistoets)</a:t>
            </a:r>
            <a:br>
              <a:rPr lang="nl-NL" dirty="0"/>
            </a:br>
            <a:r>
              <a:rPr lang="nl-NL" sz="2200" dirty="0"/>
              <a:t>De student krijgt een beeld van de ontwikkeling van kinderen in de leeftijd van 0-14 jaar en kan de verschillende ontwikkelingsgebieden onderscheiden.</a:t>
            </a:r>
          </a:p>
          <a:p>
            <a:r>
              <a:rPr lang="nl-NL" b="1" dirty="0">
                <a:solidFill>
                  <a:srgbClr val="4B95D7"/>
                </a:solidFill>
              </a:rPr>
              <a:t>Pedagogisch handelen </a:t>
            </a:r>
            <a:r>
              <a:rPr lang="nl-NL" dirty="0"/>
              <a:t>(verslag)</a:t>
            </a:r>
            <a:br>
              <a:rPr lang="nl-NL" dirty="0"/>
            </a:br>
            <a:r>
              <a:rPr lang="nl-NL" sz="2200" dirty="0"/>
              <a:t>De student krijgt zicht op wat een goede pedagoog kenmerkt en hoe hij op een goede wijze pedagogisch handelt en handelingsgericht werkt.</a:t>
            </a:r>
          </a:p>
          <a:p>
            <a:r>
              <a:rPr lang="nl-NL" b="1" dirty="0">
                <a:solidFill>
                  <a:srgbClr val="4B95D7"/>
                </a:solidFill>
              </a:rPr>
              <a:t>Kindportret </a:t>
            </a:r>
            <a:r>
              <a:rPr lang="nl-NL" dirty="0"/>
              <a:t>(2 </a:t>
            </a:r>
            <a:r>
              <a:rPr lang="nl-NL" dirty="0" err="1"/>
              <a:t>kindportretten</a:t>
            </a:r>
            <a:r>
              <a:rPr lang="nl-NL" dirty="0"/>
              <a:t>)</a:t>
            </a:r>
            <a:br>
              <a:rPr lang="nl-NL" dirty="0"/>
            </a:br>
            <a:r>
              <a:rPr lang="nl-NL" sz="2200" dirty="0"/>
              <a:t>De student brengt twee kinderen in beeld door ze te observeren en gegevens te analyseren (taal-/reken-/fysieke/motorische ontwikkeling en sociaal-emotioneel gedrag). </a:t>
            </a:r>
          </a:p>
          <a:p>
            <a:r>
              <a:rPr lang="nl-NL" b="1" dirty="0">
                <a:solidFill>
                  <a:srgbClr val="4B95D7"/>
                </a:solidFill>
              </a:rPr>
              <a:t>Stimuleren van ontwikkeling</a:t>
            </a:r>
          </a:p>
          <a:p>
            <a:r>
              <a:rPr lang="nl-NL" b="1" dirty="0">
                <a:solidFill>
                  <a:srgbClr val="4B95D7"/>
                </a:solidFill>
              </a:rPr>
              <a:t>Coachingsvaardigheden 1</a:t>
            </a:r>
          </a:p>
          <a:p>
            <a:pPr marL="0" indent="0">
              <a:buNone/>
            </a:pPr>
            <a:r>
              <a:rPr lang="nl-NL" sz="2200" dirty="0"/>
              <a:t>   (zie brief voor praktijkbegeleiders)</a:t>
            </a:r>
          </a:p>
        </p:txBody>
      </p:sp>
    </p:spTree>
    <p:extLst>
      <p:ext uri="{BB962C8B-B14F-4D97-AF65-F5344CB8AC3E}">
        <p14:creationId xmlns:p14="http://schemas.microsoft.com/office/powerpoint/2010/main" val="2013064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B81040-21F6-3CF8-10F0-4E7A91530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Onderwijsprogramma – leerjaar 2</a:t>
            </a:r>
          </a:p>
        </p:txBody>
      </p:sp>
      <p:graphicFrame>
        <p:nvGraphicFramePr>
          <p:cNvPr id="5" name="Tabel 6">
            <a:extLst>
              <a:ext uri="{FF2B5EF4-FFF2-40B4-BE49-F238E27FC236}">
                <a16:creationId xmlns:a16="http://schemas.microsoft.com/office/drawing/2014/main" id="{FCB5F8A5-C30C-70C8-8D12-8D14E354E1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207557"/>
              </p:ext>
            </p:extLst>
          </p:nvPr>
        </p:nvGraphicFramePr>
        <p:xfrm>
          <a:off x="628650" y="2379326"/>
          <a:ext cx="7886700" cy="33851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7340">
                  <a:extLst>
                    <a:ext uri="{9D8B030D-6E8A-4147-A177-3AD203B41FA5}">
                      <a16:colId xmlns:a16="http://schemas.microsoft.com/office/drawing/2014/main" val="2686887829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1785959214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1368187355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813180380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3282470335"/>
                    </a:ext>
                  </a:extLst>
                </a:gridCol>
              </a:tblGrid>
              <a:tr h="359831">
                <a:tc>
                  <a:txBody>
                    <a:bodyPr/>
                    <a:lstStyle/>
                    <a:p>
                      <a:pPr algn="ctr"/>
                      <a:endParaRPr lang="nl-NL" sz="1700"/>
                    </a:p>
                  </a:txBody>
                  <a:tcPr marL="88725" marR="88725" marT="44363" marB="4436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9A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700" dirty="0"/>
                        <a:t>Blok 1</a:t>
                      </a:r>
                    </a:p>
                  </a:txBody>
                  <a:tcPr marL="88725" marR="88725" marT="44363" marB="4436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9A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700" dirty="0"/>
                        <a:t>Blok 2</a:t>
                      </a:r>
                    </a:p>
                  </a:txBody>
                  <a:tcPr marL="88725" marR="88725" marT="44363" marB="4436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9A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700" dirty="0"/>
                        <a:t>Blok 3</a:t>
                      </a:r>
                    </a:p>
                  </a:txBody>
                  <a:tcPr marL="88725" marR="88725" marT="44363" marB="4436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9A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700" dirty="0"/>
                        <a:t>Blok 4</a:t>
                      </a:r>
                    </a:p>
                  </a:txBody>
                  <a:tcPr marL="88725" marR="88725" marT="44363" marB="4436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9A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967618"/>
                  </a:ext>
                </a:extLst>
              </a:tr>
              <a:tr h="359831">
                <a:tc>
                  <a:txBody>
                    <a:bodyPr/>
                    <a:lstStyle/>
                    <a:p>
                      <a:pPr algn="ctr"/>
                      <a:endParaRPr lang="nl-NL" sz="1500" b="1">
                        <a:solidFill>
                          <a:srgbClr val="F39204"/>
                        </a:solidFill>
                      </a:endParaRPr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NL" sz="1200" b="1" dirty="0"/>
                        <a:t>Pedagoog + verbinder</a:t>
                      </a:r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NL" sz="1200" b="1" dirty="0"/>
                        <a:t>Pedagoog + coach</a:t>
                      </a:r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914171"/>
                  </a:ext>
                </a:extLst>
              </a:tr>
              <a:tr h="545925">
                <a:tc>
                  <a:txBody>
                    <a:bodyPr/>
                    <a:lstStyle/>
                    <a:p>
                      <a:pPr algn="ctr"/>
                      <a:r>
                        <a:rPr lang="nl-NL" sz="1500" b="1" dirty="0" err="1">
                          <a:solidFill>
                            <a:srgbClr val="F39204"/>
                          </a:solidFill>
                        </a:rPr>
                        <a:t>Ontwikkelings-lijn</a:t>
                      </a:r>
                      <a:endParaRPr lang="nl-NL" sz="1500" b="1" dirty="0">
                        <a:solidFill>
                          <a:srgbClr val="F39204"/>
                        </a:solidFill>
                      </a:endParaRPr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NL" sz="1400" err="1"/>
                        <a:t>Studiecoaching</a:t>
                      </a:r>
                      <a:endParaRPr lang="nl-NL" sz="1400"/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nl-NL" sz="2300"/>
                    </a:p>
                  </a:txBody>
                  <a:tcPr marL="118300" marR="118300" marT="59150" marB="5915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NL" sz="1400" err="1"/>
                        <a:t>Studiecoaching</a:t>
                      </a:r>
                      <a:endParaRPr lang="nl-NL" sz="1400"/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nl-NL" sz="2300"/>
                    </a:p>
                  </a:txBody>
                  <a:tcPr marL="118300" marR="118300" marT="59150" marB="59150"/>
                </a:tc>
                <a:extLst>
                  <a:ext uri="{0D108BD9-81ED-4DB2-BD59-A6C34878D82A}">
                    <a16:rowId xmlns:a16="http://schemas.microsoft.com/office/drawing/2014/main" val="3684721129"/>
                  </a:ext>
                </a:extLst>
              </a:tr>
              <a:tr h="500205">
                <a:tc rowSpan="2">
                  <a:txBody>
                    <a:bodyPr/>
                    <a:lstStyle/>
                    <a:p>
                      <a:pPr algn="ctr"/>
                      <a:r>
                        <a:rPr lang="nl-NL" sz="1500" b="1" dirty="0">
                          <a:solidFill>
                            <a:srgbClr val="F39204"/>
                          </a:solidFill>
                        </a:rPr>
                        <a:t>Themalijn</a:t>
                      </a:r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err="1"/>
                        <a:t>Schrijfvaardig-heid</a:t>
                      </a:r>
                      <a:endParaRPr lang="nl-NL" sz="1400" dirty="0"/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Omgaan met verschillen 2</a:t>
                      </a:r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dirty="0"/>
                        <a:t>Profileringsprogramma</a:t>
                      </a:r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800"/>
                    </a:p>
                  </a:txBody>
                  <a:tcPr marL="118300" marR="118300" marT="59150" marB="59150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4432366"/>
                  </a:ext>
                </a:extLst>
              </a:tr>
              <a:tr h="705945">
                <a:tc vMerge="1">
                  <a:txBody>
                    <a:bodyPr/>
                    <a:lstStyle/>
                    <a:p>
                      <a:pPr algn="ctr"/>
                      <a:endParaRPr lang="nl-NL" sz="2000" b="1">
                        <a:solidFill>
                          <a:srgbClr val="F39204"/>
                        </a:solidFill>
                      </a:endParaRPr>
                    </a:p>
                  </a:txBody>
                  <a:tcPr marL="118300" marR="118300" marT="59150" marB="59150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Ouder- en </a:t>
                      </a:r>
                      <a:r>
                        <a:rPr lang="nl-NL" sz="1400" dirty="0" err="1"/>
                        <a:t>wijkbetrokken-heid</a:t>
                      </a:r>
                      <a:endParaRPr lang="nl-NL" sz="1400" dirty="0"/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Wet- en regelgeving</a:t>
                      </a:r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dirty="0" err="1"/>
                        <a:t>Coachingsvaardigheden</a:t>
                      </a:r>
                      <a:r>
                        <a:rPr lang="nl-NL" sz="1400" dirty="0"/>
                        <a:t> 2</a:t>
                      </a:r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lang="en-US"/>
                    </a:p>
                  </a:txBody>
                  <a:tcPr marL="118300" marR="118300" marT="59150" marB="59150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1945199"/>
                  </a:ext>
                </a:extLst>
              </a:tr>
              <a:tr h="359831">
                <a:tc>
                  <a:txBody>
                    <a:bodyPr/>
                    <a:lstStyle/>
                    <a:p>
                      <a:pPr algn="ctr"/>
                      <a:r>
                        <a:rPr lang="nl-NL" sz="1500" b="1" dirty="0">
                          <a:solidFill>
                            <a:srgbClr val="F39204"/>
                          </a:solidFill>
                        </a:rPr>
                        <a:t>Praktijklijn</a:t>
                      </a:r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Praktijk</a:t>
                      </a:r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nl-NL" sz="1800"/>
                    </a:p>
                  </a:txBody>
                  <a:tcPr marL="118300" marR="118300" marT="59150" marB="59150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dirty="0"/>
                        <a:t>Praktijk</a:t>
                      </a:r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800"/>
                    </a:p>
                  </a:txBody>
                  <a:tcPr marL="118300" marR="118300" marT="59150" marB="59150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2562673"/>
                  </a:ext>
                </a:extLst>
              </a:tr>
              <a:tr h="500205">
                <a:tc>
                  <a:txBody>
                    <a:bodyPr/>
                    <a:lstStyle/>
                    <a:p>
                      <a:pPr algn="ctr"/>
                      <a:r>
                        <a:rPr lang="nl-NL" sz="1500" b="1" dirty="0">
                          <a:solidFill>
                            <a:srgbClr val="F39204"/>
                          </a:solidFill>
                        </a:rPr>
                        <a:t>Ontwerplijn</a:t>
                      </a:r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Het kind centraal</a:t>
                      </a:r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Thematisch project</a:t>
                      </a:r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dirty="0"/>
                        <a:t>Eindproject: werkplan</a:t>
                      </a:r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dirty="0"/>
                        <a:t>Eindproject</a:t>
                      </a:r>
                    </a:p>
                  </a:txBody>
                  <a:tcPr marL="88725" marR="88725" marT="44363" marB="44363" anchor="ctr">
                    <a:lnL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9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2852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1872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476672"/>
            <a:ext cx="8640960" cy="6408712"/>
          </a:xfrm>
        </p:spPr>
        <p:txBody>
          <a:bodyPr/>
          <a:lstStyle/>
          <a:p>
            <a:r>
              <a:rPr lang="nl-NL" b="1" dirty="0">
                <a:solidFill>
                  <a:srgbClr val="4B95D7"/>
                </a:solidFill>
              </a:rPr>
              <a:t>Schrijfvaardigheid </a:t>
            </a:r>
            <a:r>
              <a:rPr lang="nl-NL" sz="2400" dirty="0"/>
              <a:t>(verslag)</a:t>
            </a:r>
            <a:br>
              <a:rPr lang="nl-NL" sz="2800" dirty="0"/>
            </a:br>
            <a:r>
              <a:rPr lang="nl-NL" sz="2200" dirty="0"/>
              <a:t>De student leert over verschillende professionele communicatie vormen, zoals nieuwsbrieven, notulen en rapporten.</a:t>
            </a:r>
          </a:p>
          <a:p>
            <a:r>
              <a:rPr lang="nl-NL" b="1" dirty="0">
                <a:solidFill>
                  <a:srgbClr val="4B95D7"/>
                </a:solidFill>
              </a:rPr>
              <a:t>Ouder- en wijkbetrokkenheid </a:t>
            </a:r>
            <a:r>
              <a:rPr lang="nl-NL" sz="2400" dirty="0"/>
              <a:t>(presentatie)</a:t>
            </a:r>
            <a:br>
              <a:rPr lang="nl-NL" dirty="0"/>
            </a:br>
            <a:r>
              <a:rPr lang="nl-NL" sz="2200" dirty="0"/>
              <a:t>Samen opvoeden </a:t>
            </a:r>
            <a:r>
              <a:rPr lang="mr-IN" sz="2200" dirty="0"/>
              <a:t>–</a:t>
            </a:r>
            <a:r>
              <a:rPr lang="nl-NL" sz="2200" dirty="0"/>
              <a:t> netwerken en organisaties </a:t>
            </a:r>
            <a:r>
              <a:rPr lang="mr-IN" sz="2200" dirty="0"/>
              <a:t>–</a:t>
            </a:r>
            <a:r>
              <a:rPr lang="nl-NL" sz="2200" dirty="0"/>
              <a:t> de wijk - ouderbetrokkenheid.</a:t>
            </a:r>
          </a:p>
          <a:p>
            <a:r>
              <a:rPr lang="nl-NL" b="1" dirty="0">
                <a:solidFill>
                  <a:srgbClr val="4B95D7"/>
                </a:solidFill>
              </a:rPr>
              <a:t>Thematisch project </a:t>
            </a:r>
            <a:r>
              <a:rPr lang="nl-NL" sz="2400" dirty="0"/>
              <a:t>(actieve participatie)</a:t>
            </a:r>
            <a:br>
              <a:rPr lang="nl-NL" sz="2400" dirty="0"/>
            </a:br>
            <a:r>
              <a:rPr lang="nl-NL" sz="2200" dirty="0"/>
              <a:t>In teams verzorgen studenten een themadag op een IKC</a:t>
            </a:r>
          </a:p>
          <a:p>
            <a:r>
              <a:rPr lang="nl-NL" b="1" dirty="0">
                <a:solidFill>
                  <a:srgbClr val="4B95D7"/>
                </a:solidFill>
              </a:rPr>
              <a:t>Kind centraal </a:t>
            </a:r>
            <a:r>
              <a:rPr lang="nl-NL" sz="2400" dirty="0"/>
              <a:t>(verslag)</a:t>
            </a:r>
            <a:br>
              <a:rPr lang="nl-NL" dirty="0"/>
            </a:br>
            <a:r>
              <a:rPr lang="nl-NL" sz="2200" dirty="0"/>
              <a:t>De student legt als pedagoog verbinding tussen verschillende professionals rondom het kind en voert een netwerkgesprek met minimaal 3 betrokkenen. </a:t>
            </a:r>
          </a:p>
          <a:p>
            <a:r>
              <a:rPr lang="nl-NL" b="1" dirty="0">
                <a:solidFill>
                  <a:srgbClr val="4B95D7"/>
                </a:solidFill>
              </a:rPr>
              <a:t>Omgaan met verschillen 2</a:t>
            </a:r>
          </a:p>
          <a:p>
            <a:r>
              <a:rPr lang="nl-NL" b="1" dirty="0">
                <a:solidFill>
                  <a:srgbClr val="4B95D7"/>
                </a:solidFill>
              </a:rPr>
              <a:t>Wet- en regelgeving </a:t>
            </a:r>
            <a:r>
              <a:rPr lang="nl-NL" sz="2400" dirty="0"/>
              <a:t>&gt; Onderzoek in de praktijk!</a:t>
            </a:r>
            <a:endParaRPr lang="nl-NL" dirty="0">
              <a:solidFill>
                <a:srgbClr val="4B95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212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Stage/praktijk: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nl-NL" dirty="0"/>
              <a:t>Verschillende opties:</a:t>
            </a:r>
          </a:p>
          <a:p>
            <a:pPr>
              <a:lnSpc>
                <a:spcPct val="120000"/>
              </a:lnSpc>
            </a:pPr>
            <a:r>
              <a:rPr lang="nl-NL" dirty="0"/>
              <a:t>Op je werkplek</a:t>
            </a:r>
          </a:p>
          <a:p>
            <a:pPr>
              <a:lnSpc>
                <a:spcPct val="120000"/>
              </a:lnSpc>
            </a:pPr>
            <a:r>
              <a:rPr lang="nl-NL" dirty="0"/>
              <a:t>Op een stageplek</a:t>
            </a:r>
          </a:p>
          <a:p>
            <a:pPr>
              <a:lnSpc>
                <a:spcPct val="120000"/>
              </a:lnSpc>
            </a:pPr>
            <a:r>
              <a:rPr lang="nl-NL" dirty="0"/>
              <a:t>Een combinatie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2708920"/>
            <a:ext cx="3743999" cy="381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46560"/>
      </p:ext>
    </p:extLst>
  </p:cSld>
  <p:clrMapOvr>
    <a:masterClrMapping/>
  </p:clrMapOvr>
</p:sld>
</file>

<file path=ppt/theme/theme1.xml><?xml version="1.0" encoding="utf-8"?>
<a:theme xmlns:a="http://schemas.openxmlformats.org/drawingml/2006/main" name="Aangepast ontwerp">
  <a:themeElements>
    <a:clrScheme name="Aangepast 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angepast ontwerp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Aangepast 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selinge Hogeschool [Compatibiliteitsmodus]" id="{17F5F10F-A50B-43F9-A61E-90312AE3C849}" vid="{689DB24B-B14A-4EA8-8E16-9DE87F5A04EF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4742</TotalTime>
  <Words>1000</Words>
  <Application>Microsoft Macintosh PowerPoint</Application>
  <PresentationFormat>Diavoorstelling (4:3)</PresentationFormat>
  <Paragraphs>181</Paragraphs>
  <Slides>35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35</vt:i4>
      </vt:variant>
    </vt:vector>
  </HeadingPairs>
  <TitlesOfParts>
    <vt:vector size="39" baseType="lpstr">
      <vt:lpstr>Arial</vt:lpstr>
      <vt:lpstr>Calibri</vt:lpstr>
      <vt:lpstr>Trebuchet MS</vt:lpstr>
      <vt:lpstr>Aangepast ontwerp</vt:lpstr>
      <vt:lpstr>PowerPoint-presentatie</vt:lpstr>
      <vt:lpstr>PowerPoint-presentatie</vt:lpstr>
      <vt:lpstr>Bijeenkomst praktijkbegeleiders</vt:lpstr>
      <vt:lpstr>De opleiding Ad-PEP</vt:lpstr>
      <vt:lpstr>Onderwijsprogramma – leerjaar 1</vt:lpstr>
      <vt:lpstr>PowerPoint-presentatie</vt:lpstr>
      <vt:lpstr>Onderwijsprogramma – leerjaar 2</vt:lpstr>
      <vt:lpstr>PowerPoint-presentatie</vt:lpstr>
      <vt:lpstr>Stage/praktijk:</vt:lpstr>
      <vt:lpstr>Wanneer?</vt:lpstr>
      <vt:lpstr>Wat?</vt:lpstr>
      <vt:lpstr>Beroepsbeeld</vt:lpstr>
      <vt:lpstr>Pedagoog</vt:lpstr>
      <vt:lpstr>Pedagoog</vt:lpstr>
      <vt:lpstr>Ontwerper</vt:lpstr>
      <vt:lpstr>Ontwerper</vt:lpstr>
      <vt:lpstr>Verbinder</vt:lpstr>
      <vt:lpstr>Verbinder</vt:lpstr>
      <vt:lpstr>Coach</vt:lpstr>
      <vt:lpstr>Coach</vt:lpstr>
      <vt:lpstr>De opleiding Ad-PEP</vt:lpstr>
      <vt:lpstr>Informatie: isop.nl</vt:lpstr>
      <vt:lpstr>Beroepsbeeld</vt:lpstr>
      <vt:lpstr>Bekwaamheden en leerdoelen</vt:lpstr>
      <vt:lpstr>PowerPoint-presentatie</vt:lpstr>
      <vt:lpstr>Uw taken als praktijkbegeleider</vt:lpstr>
      <vt:lpstr>De tussenevaluatie</vt:lpstr>
      <vt:lpstr>De tussenevaluatie</vt:lpstr>
      <vt:lpstr>De tussenevaluatie</vt:lpstr>
      <vt:lpstr>Talenten en ontwikkelpunten</vt:lpstr>
      <vt:lpstr>De praktijkbeoordeling (Ad1)</vt:lpstr>
      <vt:lpstr>De praktijkbeoordeling (Ad2)</vt:lpstr>
      <vt:lpstr>Model 3</vt:lpstr>
      <vt:lpstr>Vragen?</vt:lpstr>
      <vt:lpstr>Verder/Later nog vragen?</vt:lpstr>
    </vt:vector>
  </TitlesOfParts>
  <Company>IJsselgroep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presentatie</dc:title>
  <dc:creator>Elise Veenhuis</dc:creator>
  <cp:lastModifiedBy>Carolien van Riswijk</cp:lastModifiedBy>
  <cp:revision>72</cp:revision>
  <dcterms:created xsi:type="dcterms:W3CDTF">2016-01-08T14:56:02Z</dcterms:created>
  <dcterms:modified xsi:type="dcterms:W3CDTF">2026-03-23T05:15:43Z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4d050f3-850d-4310-850a-31ea13e04063_Enabled">
    <vt:lpwstr>true</vt:lpwstr>
  </property>
  <property fmtid="{D5CDD505-2E9C-101B-9397-08002B2CF9AE}" pid="3" name="MSIP_Label_44d050f3-850d-4310-850a-31ea13e04063_SetDate">
    <vt:lpwstr>2025-03-26T14:46:26Z</vt:lpwstr>
  </property>
  <property fmtid="{D5CDD505-2E9C-101B-9397-08002B2CF9AE}" pid="4" name="MSIP_Label_44d050f3-850d-4310-850a-31ea13e04063_Method">
    <vt:lpwstr>Standard</vt:lpwstr>
  </property>
  <property fmtid="{D5CDD505-2E9C-101B-9397-08002B2CF9AE}" pid="5" name="MSIP_Label_44d050f3-850d-4310-850a-31ea13e04063_Name">
    <vt:lpwstr>defa4170-0d19-0005-0004-bc88714345d2</vt:lpwstr>
  </property>
  <property fmtid="{D5CDD505-2E9C-101B-9397-08002B2CF9AE}" pid="6" name="MSIP_Label_44d050f3-850d-4310-850a-31ea13e04063_SiteId">
    <vt:lpwstr>6200b37c-a03e-4996-ab02-6f5b017bb20f</vt:lpwstr>
  </property>
  <property fmtid="{D5CDD505-2E9C-101B-9397-08002B2CF9AE}" pid="7" name="MSIP_Label_44d050f3-850d-4310-850a-31ea13e04063_ActionId">
    <vt:lpwstr>87c96ac5-5697-42b1-bf53-c6f23b340d2b</vt:lpwstr>
  </property>
  <property fmtid="{D5CDD505-2E9C-101B-9397-08002B2CF9AE}" pid="8" name="MSIP_Label_44d050f3-850d-4310-850a-31ea13e04063_ContentBits">
    <vt:lpwstr>0</vt:lpwstr>
  </property>
  <property fmtid="{D5CDD505-2E9C-101B-9397-08002B2CF9AE}" pid="9" name="MSIP_Label_44d050f3-850d-4310-850a-31ea13e04063_Tag">
    <vt:lpwstr>50, 3, 0, 1</vt:lpwstr>
  </property>
</Properties>
</file>